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DE6AD1-8AFA-44CE-8F56-B11ECE9138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C3B61F3-8786-49E4-8CA4-3B481A6F07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ED6AF6F-5D10-434E-A360-265574D44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E51C099-B260-497C-AE03-361B53AD6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C9EDC5-6D81-4FBC-9930-8594891D6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967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A6DBC7-D284-4250-A154-CCDBA5186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010DF7B-ACAC-4963-968A-464E8EECE8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80C2C4-DA76-42F2-BD12-DA4FAF855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F9C7315-4840-4740-9A56-44C9BB7C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1A4143-4E84-449D-88C5-61DD6B2C0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14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1D15262-0CD9-4B28-A064-F95795B917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F2ECDB-B5C7-4CB7-9090-F6F384E92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3B5B60-E058-477B-8F16-D9A538AF0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08C333-208A-4C30-9C51-8EB983F17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E0F021-8AF4-46BD-89E0-78FBF1181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644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67CAFF-D0F6-4B97-816E-C137D91B7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BB2BA0-57F9-4F80-B444-106CFE10A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AF1F6E-B536-4FE1-B7BF-6333C9AE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55D86E-6998-49E6-A883-923C485F6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760CE2-9698-4C91-BCFE-4BA7B58A9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048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683484-A02D-47EC-8B97-49B8DA5E8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83CE09-BE1C-4B86-856C-8DE718001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0ED87A-5E42-4DD2-862A-6F69B2FDA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45D498-4B85-471A-A774-45CD21FE9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14F3CA-5F30-4493-B879-04BBE959B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88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40ED4-55D5-4C2F-8C9E-CCC2857A1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D3F1E1-40B9-491E-AC77-E27F60AC4F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040905-B9E2-4442-B357-672E71E092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6DC5E7-35D1-4935-AD72-15FF304C4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F06E80B-17E1-47D2-94FD-D43F73707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3E3641-59A6-45E5-8608-9C1A9FFF0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075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926802-9076-409C-98A1-8E44A00CF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75036BD-9200-4DCC-92C1-8678F670ED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09132E-82F7-466A-AB86-A8F7DFB22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0EC51D9-0E8B-4E66-BA40-5AE21900EE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7EB736A-ECEA-4DDF-82FB-890D22263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01454F6-E5F7-47A9-B1BE-D47CB8324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A6D7EAF-7AE9-4F6C-AC29-39B0694C4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2B625EB-1A5A-4FE5-B752-0298D561C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09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265F55-5C99-4EEF-91FA-4AA163A4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D5CDAA1-538D-4B88-B3AF-9BE677822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B4BCE81-9E3E-4190-B8B1-2DE467D02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10FD647-C54E-4431-A033-9656517CC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178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83B9872-74FC-4D79-8536-C606CE2C1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5B72F62-C616-423A-9C86-47C427534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36BCA9-8C1C-48D8-8363-03EB7EA2E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420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15B70-4C0B-4C2C-B559-11D2EF7D9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2471A2-8BA2-4D3B-89C2-7B5A0A1F6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8513AC-5CE3-4DEC-AA55-05A58C663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6F2C881-5995-4CCF-98D3-B0925B440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D3EF9B7-A26D-44DB-809B-4A5FBD6A8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F6C329-6EE3-49D3-9F67-137B83515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515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FF8E6E-BD29-4240-B2F2-D7CAEF8E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EF409FE-6A7D-436C-B3DC-B08C510D5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BADB157-1F91-4E69-BC0C-52BEC7EA21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4E8D86F-7C0B-4F8C-8C26-B2E29A6E2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C66CE1-7606-4456-88C1-43F0B8C27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DF0D1E-D217-4842-A85B-0B205CB72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64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A724FD-FC4A-4B79-A907-7D07AAC0A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8D5D74-C908-441C-9900-3D5E90887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A5731B-E2E9-4DA7-AF94-FA6659E666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5BEEE-2F85-42F9-B40C-99B5F92C52E3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8FC0123-7FBF-4D2A-893F-71EC2AD716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413852-24F2-4B3D-841F-C121F9B81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122F-A61E-401D-98F9-0C44D4BBF2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32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02390A-C438-4385-B1C4-10A7022573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Гомогенизация молочного сырья</a:t>
            </a:r>
          </a:p>
        </p:txBody>
      </p:sp>
    </p:spTree>
    <p:extLst>
      <p:ext uri="{BB962C8B-B14F-4D97-AF65-F5344CB8AC3E}">
        <p14:creationId xmlns:p14="http://schemas.microsoft.com/office/powerpoint/2010/main" val="2220832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C94076-AEA7-49F5-9A92-4C267639BE5B}"/>
              </a:ext>
            </a:extLst>
          </p:cNvPr>
          <p:cNvSpPr txBox="1"/>
          <p:nvPr/>
        </p:nvSpPr>
        <p:spPr>
          <a:xfrm>
            <a:off x="162017" y="135786"/>
            <a:ext cx="11902736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Гомогенизация в молочной промышленности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молочной промышленности гомогенизация — это процесс диспергирования (дробления) жировых шариков под действием перепада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давления. При гомогенизации размер жировых шариков уменьшается примерно в 10 раз. Цель гомогенизации — предотвращение самопроизвольного отстаивания жира в производстве и хранении молочных продуктов, сохранение однородной консистенции продукта без расслоения. Правильно проведенная гомогенизация исключает появление свободного жира, тем самым увеличивая сроки хранения молочных продуктов; регулирует структурно-механические свойства молочно- белковых сгустков; улучшает вкусовые качества продуктов.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Гомогенизация воздействует как на жировую, так и на белковую фазу молока и сливок. Происходит дробление жировых шариков. Увеличивается их количество, повышается стойкость жировой эмульсии.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 нежелательным последствиям гомогенизации можно отнести пониженную термоустойчивость гомогенизированных молока и сливок; возникновение повышенной чувствительности к свету и как следствие возникновение «солнечного» привкуса; невозможность сепарирования гомогенизированного молока; непригодность гомогенизированного молока для производства сыров и творога, так как сгустки будут плохо отделять сыворотку.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Условия, при которых гомогенизация будет эффективна, следующие: молочный жир должен находиться в жидком состоянии; дробление жировых шариков возможно только при внешнем воздействии; необходимо образование нового защитного слоя каждого жирового шарика.</a:t>
            </a:r>
          </a:p>
          <a:p>
            <a:pPr algn="just"/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Стабильность эмульсии молочного жира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Стабильность жировой эмульсии молока или сливок (сопротивляемость жировых шариков агрегации) имеет большое значение в производстве молочных продуктов. При производстве одних молочных продуктов желательно как можно дольше сохранить жировую эмульсию стабильной (пастеризованные и стерилизованные молоко и сливки, кисломолочные продукты, молочные консервы, мороженое). При производстве других продуктов, наоборот, желательно наиболее полно разрушить жировую эмульсию для агрегации жировых шариков (производство коровьего масла).</a:t>
            </a:r>
          </a:p>
        </p:txBody>
      </p:sp>
    </p:spTree>
    <p:extLst>
      <p:ext uri="{BB962C8B-B14F-4D97-AF65-F5344CB8AC3E}">
        <p14:creationId xmlns:p14="http://schemas.microsoft.com/office/powerpoint/2010/main" val="192605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DEE801-9C55-4618-B5C2-F71A6B5C81CF}"/>
              </a:ext>
            </a:extLst>
          </p:cNvPr>
          <p:cNvSpPr txBox="1"/>
          <p:nvPr/>
        </p:nvSpPr>
        <p:spPr>
          <a:xfrm>
            <a:off x="108751" y="66440"/>
            <a:ext cx="1185834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спокойном состоянии в свежем молоке через 20 — 30 мин после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выдаивания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появляется слой отстоявшихся сливок, что обусловлено наличием разницы между плотностями молочного жира (994—1025 кг/м ) и молочной плазмы (1034—1040 кг/м</a:t>
            </a:r>
            <a:r>
              <a:rPr lang="ru-RU" sz="1800" b="0" i="0" u="none" strike="noStrike" baseline="30000" dirty="0">
                <a:latin typeface="Times New Roman" panose="02020603050405020304" pitchFamily="18" charset="0"/>
              </a:rPr>
              <a:t>3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).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Чем больше разница между плотностями жира и плазмы, тем выше скорость всплытия. Кроме того, скорость всплытия зависит от размера жировых шариков, вязкости молока или сливок, температуры. При быстром охлаждении сырого молока и хранении при низких температурах скорость всплытия увеличивается из-за кристаллизации молочного жира. Замораживание молока в еще большей степени приводит к дестабилизации молочного жира вследствие повреждения оболочек жировых шариков.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Стабильность эмульсии молочного жира зависит от стабильности оболочки жировых шариков, на которую влияет ее состав, рН оболочечного белка и солевое равновесие молока.</a:t>
            </a:r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Кроме того, к нарушению стабильности эмульсии молочного жира может привести механическая обработка молока: перемешивание, перекачивание по трубопроводам, транспортирование, центробежная очистка и сепарирование. Дестабилизация эмульсии молочного жира может привести к расслоению на две непрерывные фазы: жировую и водную и в конечном итоге к эмульсии обратного типа «вода в масле». Такое явление желательно при производстве коровьего масла, технология которого построена на разрушении эмульсии молочного жира. 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2A9D785-67AE-4885-AF67-07EB6ED4B3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9414" y="4313757"/>
            <a:ext cx="3440837" cy="18263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BD97E22-5ECE-4E2E-869E-B997B7A35A0D}"/>
              </a:ext>
            </a:extLst>
          </p:cNvPr>
          <p:cNvSpPr txBox="1"/>
          <p:nvPr/>
        </p:nvSpPr>
        <p:spPr>
          <a:xfrm>
            <a:off x="108751" y="4313757"/>
            <a:ext cx="735736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При производстве таких продуктов, как питьевое молоко и сливки, кисломолочные продукты, сгущенные и сухие молочные продукты и т. д., дестабилизация молочного жира нежелательна во избежание появления «свободного» жира, ухудшения качества продукта и снижения его стойкости при хранении.</a:t>
            </a:r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Теоретически считается, что для исключения самопроизвольного отстаивания жира размер жировых шариков не должен превышать 1 мкм. Практически гомогенизацией достигается размер 1—2 мкм.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1553284-BE79-42AD-89B9-5D9EE3957F98}"/>
              </a:ext>
            </a:extLst>
          </p:cNvPr>
          <p:cNvSpPr txBox="1"/>
          <p:nvPr/>
        </p:nvSpPr>
        <p:spPr>
          <a:xfrm>
            <a:off x="7466120" y="6140143"/>
            <a:ext cx="46171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Жировые шарики в гомогенизированном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негомогенизированном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молоке</a:t>
            </a:r>
          </a:p>
        </p:txBody>
      </p:sp>
    </p:spTree>
    <p:extLst>
      <p:ext uri="{BB962C8B-B14F-4D97-AF65-F5344CB8AC3E}">
        <p14:creationId xmlns:p14="http://schemas.microsoft.com/office/powerpoint/2010/main" val="409198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F6938B-062E-4B8F-826B-87F23877D049}"/>
              </a:ext>
            </a:extLst>
          </p:cNvPr>
          <p:cNvSpPr txBox="1"/>
          <p:nvPr/>
        </p:nvSpPr>
        <p:spPr>
          <a:xfrm>
            <a:off x="179771" y="119705"/>
            <a:ext cx="11840593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Стабильность белков при гомогенизации снижается, изменяется структура и форма белковых частиц, наблюдается их агрегация. Гомогенизированное молоко и сливки наряду с предотвращением отстоя жирового слоя имеют ряд преимуществ. Благодаря увеличению вязкости улучшается вкус, консистенция и цвет продукта. Гомогенизированное молоко и сливки легче и полнее усваиваются. Кисломолочные продукты, полученные из гомогенизированного сырья, имеют равномерный плотный вязкий сгусток. При выработке творога из гомогенизированного молока примерно в</a:t>
            </a:r>
            <a:r>
              <a:rPr lang="ru-RU" sz="1600" b="0" i="0" u="none" strike="noStrike" baseline="0" dirty="0">
                <a:latin typeface="Times New Roman" panose="02020603050405020304" pitchFamily="18" charset="0"/>
              </a:rPr>
              <a:t> 8-10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раз уменьшается отход жира в сыворотку. Гомогенизированные молочные и сливочные смеси для мороженого легче взбиваются, готовый продукт обладает лучшим вкусом и более нежной консистенцией. Гомогенизация широко используется в производстве молочных консервов, детских и лечебно-профилактических продуктов на молочной основе.</a:t>
            </a:r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Гомогенизация бывает одноступенчатая и многоступенчатая. Одноступенчатая гомогенизация описана выше. При двухступенчатой гомогенизации жидкость проходит последовательно через две рабочих головки. Гомогенизация проходит в две ступени: на первой ступени при давлении 15 МПа, а на второй - при 1-2 МПа. Применение двухступенчатой гомогенизации позволяет получить более устойчивую эмульсию, особенно высокожирную. Цель второй ступени гомогенизации состоит в раздроблении неустойчивых образований. Для этого не требуется значительного механического воздействия, поэтому перепад давления на второй ступени гомогенизации значительно меньше, чем на первой.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промышленности применяют раздельную гомогенизацию. Она отличается от полной тем, что гомогенизации подвергают только сливки, а затем гомогенизированные сливки смешивают с молоком. Раздельная гомогенизация позволяет повысить производительность процесса и снизить механическое воздействие на составные части плазмы молока.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213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A4154D-47EA-40B8-A018-6F70166A6A65}"/>
              </a:ext>
            </a:extLst>
          </p:cNvPr>
          <p:cNvSpPr txBox="1"/>
          <p:nvPr/>
        </p:nvSpPr>
        <p:spPr>
          <a:xfrm>
            <a:off x="259670" y="194348"/>
            <a:ext cx="11725183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Влияние различных факторов на эффективность гомогенизации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Эффективность гомогенизации зависит прежде всего от давления и температуры, при которых проводится гомогенизация. При повышении давления увеличивается механическое воздействие на продукт, при этом уменьшается средний диаметр жировых шариков. При давлении гомогенизации 15 МПа средний диаметр равен 1,43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мкм и эффективность гомогенизации составляет 74%.</a:t>
            </a:r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давлении гомогенизации 20 МПа средний диаметр равен 0,97 мкм и эффективность гомогенизации равна 80 %. Рекомендовано использование давления гомогенизации до значения 25 МПа (оптимальное в диапазоне 10—20 МПа). Существует зависимость давления гомогенизации от массовой доли жира в молочном сырье, повергаемом гомогенизации. С повышением массовой доли жира в сырье образуются скопления первичных жировых шариков. Такие скопления трудно разрушаются даже при применении второй ступени гомогенизации.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В зависимости от массовой доли жира в готовом продукте рекомендуемое давление гомогенизации сливок, предназначенных для производства сметаны, находится в пределах 7—12 МПа. С повышением массовой доли жира давление снижают.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производстве мороженого давление гомогенизации (7— 15 МПа) смесей, предназначенных для производства мороженого, также находится в зависимости от массовой доли жира, уменьшаясь по мере возрастания последней.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производстве сгущенных и сухих молочных консервов гомогенизация — необходимая технологическая операция, проводимая для повышения стойкости консервов при хранении. Давление гомогенизации варьируется в широких пределах: от 5—6 МПа до 17—19 МПа.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При производстве стерилизованных молочных продуктов рекомендуемое давление гомогенизации находится в диапазоне 20—25 МПа.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На эффективность гомогенизации оказывает влияние температура, при которой она проводится. Считается, что молочные смеси можно гомогенизировать в широком диапазоне температур, начиная с температуры плавления молочного жира (37 °С) и заканчивая высокими температурами пастеризации (85—90 °С). </a:t>
            </a:r>
          </a:p>
        </p:txBody>
      </p:sp>
    </p:spTree>
    <p:extLst>
      <p:ext uri="{BB962C8B-B14F-4D97-AF65-F5344CB8AC3E}">
        <p14:creationId xmlns:p14="http://schemas.microsoft.com/office/powerpoint/2010/main" val="128537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1FA38D4-2AFA-4783-BCF8-34BC26688AA8}"/>
              </a:ext>
            </a:extLst>
          </p:cNvPr>
          <p:cNvSpPr txBox="1"/>
          <p:nvPr/>
        </p:nvSpPr>
        <p:spPr>
          <a:xfrm>
            <a:off x="179033" y="68152"/>
            <a:ext cx="1183393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Эффективность гомогенизации возрастает с повышением температуры до определенного предела. Оптимальной температурой гомогенизации можно считать 60—70 °С.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С выбором температуры гомогенизации косвенно связан вопрос о месте гомогенизации в технологической схеме того или иного молочного продукта. Гомогенизация молочных смесей до пастеризации имеет преимущества с точки зрения микробной чистоты получаемого готового продукта, так как устраняет возможность повторного бактериального обсеменения. При этом молочные смеси нагреваются в секции регенерации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пастеризационно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-охладительной установки до температуры 60—65 °С, направляются на гомогенизацию и затем вновь поступают на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пастеризационно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-охладительную установку для пастеризации. Эта схема предпочтительнее других схем гомогенизации, но имеет свои недостатки. В результате гомогенизации стабильность белков плазмы молока к нагреванию снижается, так как изменяется соотношение казеина и сывороточных белков в сторону последних. Этот факт нужно учитывать при производстве молочных продуктов с высокотемпературной обработкой (стерилизованное молоко, кисломолочные напитки и т. д.). Там, где используется высокотемпературная обработка молочных смесей, гомогенизацию лучше проводить после пастеризации или высокотемпературной обработки. В первом случае она</a:t>
            </a:r>
            <a:r>
              <a:rPr lang="en-US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проводится либо при температуре 60—65 °С, либо при температуре пастеризации; во втором — на</a:t>
            </a:r>
            <a:r>
              <a:rPr lang="ru-RU" sz="1800" b="1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1" i="0" u="sng" strike="noStrike" baseline="0" dirty="0">
                <a:latin typeface="Times New Roman" panose="02020603050405020304" pitchFamily="18" charset="0"/>
              </a:rPr>
              <a:t>асептическом гомогенизаторе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при температуре около 70 °С.</a:t>
            </a: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Кроме давления и температуры на эффективность гомогенизации влияют такие свойства молочного сырья, как плотность, вязкость, кислотность. Гомогенизация молочного сырья с повышенной массовой долей жира, с рН ниже 6,6 значительно снижает ее эффективность. При гомогенизации молочного сырья повышенной плотности и вязкости для повышения эффективности процесса необходимо снижать давление гомогенизации либо повышать температуру.</a:t>
            </a:r>
          </a:p>
          <a:p>
            <a:pPr marR="200" algn="just"/>
            <a:endParaRPr lang="ru-RU" sz="1800" b="0" i="0" u="none" strike="noStrike" baseline="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706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F4AF8F-4D4F-4855-9605-A07A8050922F}"/>
              </a:ext>
            </a:extLst>
          </p:cNvPr>
          <p:cNvSpPr txBox="1"/>
          <p:nvPr/>
        </p:nvSpPr>
        <p:spPr>
          <a:xfrm>
            <a:off x="259670" y="173010"/>
            <a:ext cx="11636407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800" b="1" i="1" u="none" strike="noStrike" baseline="0" dirty="0">
                <a:latin typeface="Times New Roman" panose="02020603050405020304" pitchFamily="18" charset="0"/>
              </a:rPr>
              <a:t>Раздельная гомогенизация молочного сырья</a:t>
            </a:r>
            <a:endParaRPr lang="ru-RU" sz="1800" b="0" i="0" u="none" strike="noStrike" baseline="0" dirty="0">
              <a:latin typeface="Times New Roman" panose="02020603050405020304" pitchFamily="18" charset="0"/>
            </a:endParaRPr>
          </a:p>
          <a:p>
            <a:pPr marR="200"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Основное назначение раздельной гомогенизации — получение гомогенизированного молочного продукта с повышенной стабильностью жировой фазы и достаточной стабильностью белков. Молоко вначале сепарируют; полученные сливки гомогенизируют и смешивают с обезжиренным молоком. При этом производительность гомогенизатора повышается в 2,5 раза, а расход энергии снижается примерно до 65 %, так как количество гомогенизируемого продукта уменьшается на 50—70</a:t>
            </a:r>
            <a:r>
              <a:rPr lang="ru-RU" sz="1800" b="0" i="1" u="none" strike="noStrike" baseline="0" dirty="0">
                <a:latin typeface="Times New Roman" panose="02020603050405020304" pitchFamily="18" charset="0"/>
              </a:rPr>
              <a:t> %.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Для повышения качества раздельно гомогенизируемого молока для сливок с массовой долей жира более 15 % применяют двухступенчатую гомогенизацию.</a:t>
            </a:r>
          </a:p>
        </p:txBody>
      </p:sp>
    </p:spTree>
    <p:extLst>
      <p:ext uri="{BB962C8B-B14F-4D97-AF65-F5344CB8AC3E}">
        <p14:creationId xmlns:p14="http://schemas.microsoft.com/office/powerpoint/2010/main" val="21261142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1431</Words>
  <Application>Microsoft Office PowerPoint</Application>
  <PresentationFormat>Широкоэкранный</PresentationFormat>
  <Paragraphs>31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Гомогенизация молочного сырья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Гомогенизация молочного сырья</dc:title>
  <dc:creator>Sergei Shlykov</dc:creator>
  <cp:lastModifiedBy>Sergei Shlykov</cp:lastModifiedBy>
  <cp:revision>3</cp:revision>
  <dcterms:created xsi:type="dcterms:W3CDTF">2021-02-08T16:27:15Z</dcterms:created>
  <dcterms:modified xsi:type="dcterms:W3CDTF">2021-02-08T16:45:33Z</dcterms:modified>
</cp:coreProperties>
</file>